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8" r:id="rId5"/>
    <p:sldId id="268" r:id="rId6"/>
    <p:sldId id="269" r:id="rId7"/>
    <p:sldId id="270" r:id="rId8"/>
    <p:sldId id="271" r:id="rId9"/>
    <p:sldId id="274" r:id="rId10"/>
    <p:sldId id="273" r:id="rId11"/>
    <p:sldId id="259" r:id="rId12"/>
    <p:sldId id="272" r:id="rId13"/>
    <p:sldId id="266" r:id="rId14"/>
    <p:sldId id="276" r:id="rId15"/>
    <p:sldId id="264" r:id="rId16"/>
    <p:sldId id="275" r:id="rId17"/>
    <p:sldId id="277" r:id="rId18"/>
    <p:sldId id="278" r:id="rId19"/>
    <p:sldId id="279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y Lee" initials="CL" lastIdx="0" clrIdx="0">
    <p:extLst>
      <p:ext uri="{19B8F6BF-5375-455C-9EA6-DF929625EA0E}">
        <p15:presenceInfo xmlns:p15="http://schemas.microsoft.com/office/powerpoint/2012/main" userId="S-1-5-21-117609710-1547161642-682003330-1328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1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8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2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7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96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05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79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30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12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39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1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53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1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49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EB61-6C2A-4F88-AA1C-49A8369BDD4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3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2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2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4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0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1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8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0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F6AE-D4A6-4B82-9606-63E3587BC5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5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8EB61-6C2A-4F88-AA1C-49A8369BDD4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03CB4-9405-4221-88A9-942A42816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0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scart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35583" y="1013786"/>
            <a:ext cx="7072849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3.5  </a:t>
            </a:r>
            <a:b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Implicit Differentiation</a:t>
            </a:r>
          </a:p>
          <a:p>
            <a:pPr algn="ctr"/>
            <a:endParaRPr lang="en-US" sz="5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(Lecture Version)</a:t>
            </a:r>
          </a:p>
        </p:txBody>
      </p:sp>
    </p:spTree>
    <p:extLst>
      <p:ext uri="{BB962C8B-B14F-4D97-AF65-F5344CB8AC3E}">
        <p14:creationId xmlns:p14="http://schemas.microsoft.com/office/powerpoint/2010/main" val="247587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130D11-E510-4B29-AD04-34BB1C7548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309" y="419381"/>
            <a:ext cx="5011913" cy="5011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290677E-EDBE-44D0-B7E0-70DA4D40C633}"/>
                  </a:ext>
                </a:extLst>
              </p:cNvPr>
              <p:cNvSpPr txBox="1"/>
              <p:nvPr/>
            </p:nvSpPr>
            <p:spPr>
              <a:xfrm>
                <a:off x="858309" y="1140178"/>
                <a:ext cx="8376002" cy="617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Solution:  </a:t>
                </a:r>
                <a:r>
                  <a:rPr lang="en-US" dirty="0"/>
                  <a:t>Differentiate both sides with respect to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/>
                  <a:t>. </a:t>
                </a:r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 </a:t>
                </a:r>
                <a:r>
                  <a:rPr lang="en-US" sz="1200" dirty="0">
                    <a:solidFill>
                      <a:srgbClr val="0070C0"/>
                    </a:solidFill>
                  </a:rPr>
                  <a:t>(click when you want to see next step)</a:t>
                </a:r>
                <a:br>
                  <a:rPr lang="en-US" sz="1200" dirty="0">
                    <a:solidFill>
                      <a:srgbClr val="0070C0"/>
                    </a:solidFill>
                  </a:rPr>
                </a:br>
                <a:endParaRPr lang="en-US" sz="1200" dirty="0">
                  <a:solidFill>
                    <a:srgbClr val="0070C0"/>
                  </a:solidFill>
                </a:endParaRP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  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</a:t>
                </a:r>
                <a:r>
                  <a:rPr lang="en-US" sz="1200" dirty="0">
                    <a:solidFill>
                      <a:srgbClr val="FF0000"/>
                    </a:solidFill>
                  </a:rPr>
                  <a:t>   because </a:t>
                </a:r>
                <a:r>
                  <a:rPr lang="en-US" sz="1200" dirty="0" err="1">
                    <a:solidFill>
                      <a:srgbClr val="FF0000"/>
                    </a:solidFill>
                  </a:rPr>
                  <a:t>d</a:t>
                </a:r>
                <a:r>
                  <a:rPr lang="en-US" sz="1200" i="1" dirty="0" err="1">
                    <a:solidFill>
                      <a:srgbClr val="FF0000"/>
                    </a:solidFill>
                  </a:rPr>
                  <a:t>sin</a:t>
                </a:r>
                <a:r>
                  <a:rPr lang="en-US" sz="1200" dirty="0">
                    <a:solidFill>
                      <a:srgbClr val="FF0000"/>
                    </a:solidFill>
                  </a:rPr>
                  <a:t>(u)/du = </a:t>
                </a:r>
                <a:r>
                  <a:rPr lang="en-US" sz="1200" i="1" dirty="0">
                    <a:solidFill>
                      <a:srgbClr val="FF0000"/>
                    </a:solidFill>
                  </a:rPr>
                  <a:t>cos</a:t>
                </a:r>
                <a:r>
                  <a:rPr lang="en-US" sz="1200" dirty="0">
                    <a:solidFill>
                      <a:srgbClr val="FF0000"/>
                    </a:solidFill>
                  </a:rPr>
                  <a:t>(u)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                     </a:t>
                </a:r>
                <a:r>
                  <a:rPr lang="en-US" sz="1200" dirty="0">
                    <a:solidFill>
                      <a:srgbClr val="FF0000"/>
                    </a:solidFill>
                  </a:rPr>
                  <a:t>factor out the </a:t>
                </a:r>
                <a:r>
                  <a:rPr lang="en-US" sz="1200" dirty="0" err="1">
                    <a:solidFill>
                      <a:srgbClr val="FF0000"/>
                    </a:solidFill>
                  </a:rPr>
                  <a:t>d</a:t>
                </a:r>
                <a:r>
                  <a:rPr lang="en-US" sz="12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200" dirty="0">
                    <a:solidFill>
                      <a:srgbClr val="FF0000"/>
                    </a:solidFill>
                  </a:rPr>
                  <a:t>/d</a:t>
                </a:r>
                <a:r>
                  <a:rPr lang="en-US" sz="12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e>
                    </m:func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                   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num>
                      <m:den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</m:func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dirty="0"/>
                  <a:t>      </a:t>
                </a:r>
                <a:r>
                  <a:rPr lang="en-US" sz="1200" dirty="0">
                    <a:solidFill>
                      <a:srgbClr val="FF0000"/>
                    </a:solidFill>
                  </a:rPr>
                  <a:t>and if we multiply top and bottom by -1,</a:t>
                </a:r>
                <a:br>
                  <a:rPr lang="en-US" sz="1200" dirty="0">
                    <a:solidFill>
                      <a:srgbClr val="FF0000"/>
                    </a:solidFill>
                  </a:rPr>
                </a:br>
                <a:endParaRPr lang="en-US" sz="1200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                                          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func>
                          <m:func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290677E-EDBE-44D0-B7E0-70DA4D40C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309" y="1140178"/>
                <a:ext cx="8376002" cy="6170600"/>
              </a:xfrm>
              <a:prstGeom prst="rect">
                <a:avLst/>
              </a:prstGeom>
              <a:blipFill>
                <a:blip r:embed="rId3"/>
                <a:stretch>
                  <a:fillRect l="-801" t="-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608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E7F8F2-FBFD-4C5C-8B6D-AFB7A6209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044" y="459542"/>
            <a:ext cx="3190245" cy="355369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53C773-AA57-4430-8590-A18592213C48}"/>
              </a:ext>
            </a:extLst>
          </p:cNvPr>
          <p:cNvSpPr txBox="1"/>
          <p:nvPr/>
        </p:nvSpPr>
        <p:spPr>
          <a:xfrm>
            <a:off x="4572000" y="903111"/>
            <a:ext cx="43236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is a picture of part of the curve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if we want to find the slope of the curve at the origin, we just plug in (0, 0) to the derivative </a:t>
            </a:r>
          </a:p>
          <a:p>
            <a:r>
              <a:rPr lang="en-US" dirty="0"/>
              <a:t>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E79BC8B-CA54-4445-B798-7FBB82104E27}"/>
                  </a:ext>
                </a:extLst>
              </p:cNvPr>
              <p:cNvSpPr/>
              <p:nvPr/>
            </p:nvSpPr>
            <p:spPr>
              <a:xfrm>
                <a:off x="5068713" y="1444867"/>
                <a:ext cx="23915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E79BC8B-CA54-4445-B798-7FBB82104E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13" y="1444867"/>
                <a:ext cx="2391552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2C482E-EDCF-49DE-BB08-396AEA34EEB6}"/>
                  </a:ext>
                </a:extLst>
              </p:cNvPr>
              <p:cNvSpPr/>
              <p:nvPr/>
            </p:nvSpPr>
            <p:spPr>
              <a:xfrm>
                <a:off x="4940764" y="2951119"/>
                <a:ext cx="2987806" cy="6954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  <m:func>
                            <m:func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2C482E-EDCF-49DE-BB08-396AEA34EE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764" y="2951119"/>
                <a:ext cx="2987806" cy="6954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17FB1DD-F463-42BD-AEF4-09F08693335D}"/>
                  </a:ext>
                </a:extLst>
              </p:cNvPr>
              <p:cNvSpPr/>
              <p:nvPr/>
            </p:nvSpPr>
            <p:spPr>
              <a:xfrm>
                <a:off x="1673206" y="4348355"/>
                <a:ext cx="5060616" cy="697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(0,   0)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func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(0)</m:t>
                          </m:r>
                          <m:func>
                            <m:func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func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17FB1DD-F463-42BD-AEF4-09F0869333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206" y="4348355"/>
                <a:ext cx="5060616" cy="6973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61DFF79-EC2A-4C7B-A64F-D4432B20EF06}"/>
              </a:ext>
            </a:extLst>
          </p:cNvPr>
          <p:cNvSpPr txBox="1"/>
          <p:nvPr/>
        </p:nvSpPr>
        <p:spPr>
          <a:xfrm>
            <a:off x="4809066" y="5242284"/>
            <a:ext cx="1337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because cos(0) = 1</a:t>
            </a:r>
          </a:p>
        </p:txBody>
      </p:sp>
    </p:spTree>
    <p:extLst>
      <p:ext uri="{BB962C8B-B14F-4D97-AF65-F5344CB8AC3E}">
        <p14:creationId xmlns:p14="http://schemas.microsoft.com/office/powerpoint/2010/main" val="1806597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A287E58-AA0D-4F0C-B762-9BF88061242E}"/>
              </a:ext>
            </a:extLst>
          </p:cNvPr>
          <p:cNvSpPr txBox="1"/>
          <p:nvPr/>
        </p:nvSpPr>
        <p:spPr>
          <a:xfrm>
            <a:off x="1074657" y="593888"/>
            <a:ext cx="7277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next example shows that we can use Implicit Differentiation to find the second derivatives as well. And the second derivative tells us the curvature of the curve.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C7B3C4-2806-4AE4-88DB-74D59F3A4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19" y="1671153"/>
            <a:ext cx="2827348" cy="30213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D70B1B-0C76-4730-8340-8F38D0C15CD6}"/>
              </a:ext>
            </a:extLst>
          </p:cNvPr>
          <p:cNvSpPr txBox="1"/>
          <p:nvPr/>
        </p:nvSpPr>
        <p:spPr>
          <a:xfrm>
            <a:off x="3768660" y="2036190"/>
            <a:ext cx="42609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diagram, you can see that the curvature is very small or even equal to 0 near the y-axis. At the corners, the curvature will be the greatest.</a:t>
            </a:r>
          </a:p>
          <a:p>
            <a:r>
              <a:rPr lang="en-US" dirty="0"/>
              <a:t>(when the curve crosses the x-axis, the slope is undefined, so is the curvature.)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ED1F91-532C-4313-88B2-BD80227A61C9}"/>
              </a:ext>
            </a:extLst>
          </p:cNvPr>
          <p:cNvSpPr txBox="1"/>
          <p:nvPr/>
        </p:nvSpPr>
        <p:spPr>
          <a:xfrm>
            <a:off x="904974" y="4990851"/>
            <a:ext cx="7739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However, the calculations involved in the 2</a:t>
            </a:r>
            <a:r>
              <a:rPr lang="en-US" baseline="30000" dirty="0"/>
              <a:t>nd</a:t>
            </a:r>
            <a:r>
              <a:rPr lang="en-US" dirty="0"/>
              <a:t> derivative is too complicated, so we</a:t>
            </a:r>
          </a:p>
          <a:p>
            <a:r>
              <a:rPr lang="en-US" dirty="0"/>
              <a:t>will skip it in this course. But you are encouraged to skim through the next slide  and just get an idea what can be done, and how complicated the 2</a:t>
            </a:r>
            <a:r>
              <a:rPr lang="en-US" baseline="30000" dirty="0"/>
              <a:t>nd</a:t>
            </a:r>
            <a:r>
              <a:rPr lang="en-US" dirty="0"/>
              <a:t> derivative can be.</a:t>
            </a:r>
          </a:p>
        </p:txBody>
      </p:sp>
    </p:spTree>
    <p:extLst>
      <p:ext uri="{BB962C8B-B14F-4D97-AF65-F5344CB8AC3E}">
        <p14:creationId xmlns:p14="http://schemas.microsoft.com/office/powerpoint/2010/main" val="1534241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E80C88D-DB31-42A1-A6A8-8FB5156D13A8}"/>
              </a:ext>
            </a:extLst>
          </p:cNvPr>
          <p:cNvGrpSpPr/>
          <p:nvPr/>
        </p:nvGrpSpPr>
        <p:grpSpPr>
          <a:xfrm>
            <a:off x="803341" y="624240"/>
            <a:ext cx="6915150" cy="6954785"/>
            <a:chOff x="816692" y="407425"/>
            <a:chExt cx="6915150" cy="695478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2D84089-8D5E-48E8-BA0A-CE85EC7A1F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6692" y="407425"/>
              <a:ext cx="6743700" cy="37719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0733CAC-A51F-40B2-B77F-D9A02DC903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6692" y="4333260"/>
              <a:ext cx="6915150" cy="3028950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DFF554E3-A240-4460-95B1-57951985896C}"/>
              </a:ext>
            </a:extLst>
          </p:cNvPr>
          <p:cNvSpPr txBox="1"/>
          <p:nvPr/>
        </p:nvSpPr>
        <p:spPr>
          <a:xfrm>
            <a:off x="7041822" y="4892511"/>
            <a:ext cx="1821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(click to scroll up)</a:t>
            </a:r>
          </a:p>
        </p:txBody>
      </p:sp>
    </p:spTree>
    <p:extLst>
      <p:ext uri="{BB962C8B-B14F-4D97-AF65-F5344CB8AC3E}">
        <p14:creationId xmlns:p14="http://schemas.microsoft.com/office/powerpoint/2010/main" val="132363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-2.22222E-6 -0.12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203471-4C5B-4A96-9BC7-EC77841F8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824498"/>
            <a:ext cx="4143375" cy="28098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9433701-204E-468D-ABF3-422721ADB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47" y="1152986"/>
            <a:ext cx="38862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404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3D9BF2-CCC4-41AB-9C5F-2723657D0337}"/>
              </a:ext>
            </a:extLst>
          </p:cNvPr>
          <p:cNvSpPr txBox="1"/>
          <p:nvPr/>
        </p:nvSpPr>
        <p:spPr>
          <a:xfrm>
            <a:off x="2544522" y="1282045"/>
            <a:ext cx="40549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Intermission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8928F8-67AB-4CF7-AE36-015BB2567A7C}"/>
              </a:ext>
            </a:extLst>
          </p:cNvPr>
          <p:cNvSpPr txBox="1"/>
          <p:nvPr/>
        </p:nvSpPr>
        <p:spPr>
          <a:xfrm>
            <a:off x="2949875" y="3280528"/>
            <a:ext cx="3460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(Let’s take a 10 min break)</a:t>
            </a:r>
          </a:p>
        </p:txBody>
      </p:sp>
    </p:spTree>
    <p:extLst>
      <p:ext uri="{BB962C8B-B14F-4D97-AF65-F5344CB8AC3E}">
        <p14:creationId xmlns:p14="http://schemas.microsoft.com/office/powerpoint/2010/main" val="3027697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C347F68-8055-45A1-B490-88A60FDA6333}"/>
              </a:ext>
            </a:extLst>
          </p:cNvPr>
          <p:cNvSpPr/>
          <p:nvPr/>
        </p:nvSpPr>
        <p:spPr>
          <a:xfrm>
            <a:off x="942680" y="2055043"/>
            <a:ext cx="1687398" cy="3582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D627C9-5F7B-4B38-BD6E-C5586BBC9199}"/>
              </a:ext>
            </a:extLst>
          </p:cNvPr>
          <p:cNvSpPr/>
          <p:nvPr/>
        </p:nvSpPr>
        <p:spPr>
          <a:xfrm>
            <a:off x="4939645" y="5872899"/>
            <a:ext cx="3346516" cy="659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9188F5-5799-484B-98A0-843A08A74B9C}"/>
              </a:ext>
            </a:extLst>
          </p:cNvPr>
          <p:cNvSpPr txBox="1"/>
          <p:nvPr/>
        </p:nvSpPr>
        <p:spPr>
          <a:xfrm>
            <a:off x="1036948" y="325225"/>
            <a:ext cx="67009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There is another useful application of implicit differentiation – </a:t>
            </a:r>
          </a:p>
          <a:p>
            <a:r>
              <a:rPr lang="en-US" sz="2000" dirty="0"/>
              <a:t>to </a:t>
            </a:r>
            <a:r>
              <a:rPr lang="en-US" sz="2000" dirty="0">
                <a:solidFill>
                  <a:srgbClr val="FF0000"/>
                </a:solidFill>
              </a:rPr>
              <a:t>differentiate inverse trigonometric functions!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D4969DE-0B42-48E3-ABF9-8D4446FB5963}"/>
                  </a:ext>
                </a:extLst>
              </p:cNvPr>
              <p:cNvSpPr txBox="1"/>
              <p:nvPr/>
            </p:nvSpPr>
            <p:spPr>
              <a:xfrm>
                <a:off x="933254" y="1366887"/>
                <a:ext cx="7824248" cy="5371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For example, how do we calculate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?</m:t>
                    </m:r>
                  </m:oMath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Clever Solution: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         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           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then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b="0" dirty="0">
                    <a:solidFill>
                      <a:schemeClr val="tx1"/>
                    </a:solidFill>
                  </a:rPr>
                  <a:t>        and we can differentiate both sides of the equation using the implicit differentiation technique,</a:t>
                </a:r>
              </a:p>
              <a:p>
                <a:endParaRPr lang="en-US" dirty="0"/>
              </a:p>
              <a:p>
                <a:r>
                  <a:rPr lang="en-US" b="0" dirty="0">
                    <a:solidFill>
                      <a:schemeClr val="tx1"/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⇒      </m:t>
                    </m:r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func>
                  </m:oMath>
                </a14:m>
                <a:r>
                  <a:rPr lang="en-US" b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</a:t>
                </a:r>
                <a:br>
                  <a:rPr lang="en-US" b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</a:br>
                <a:endParaRPr lang="en-US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⇒                  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func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    </a:t>
                </a:r>
                <a:r>
                  <a:rPr lang="en-US" sz="1400" b="0" dirty="0">
                    <a:solidFill>
                      <a:srgbClr val="FF0000"/>
                    </a:solidFill>
                  </a:rPr>
                  <a:t>(using the fact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=1)</m:t>
                    </m:r>
                  </m:oMath>
                </a14:m>
                <a:r>
                  <a:rPr lang="en-US" sz="1400" b="0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US" b="0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b="0" dirty="0">
                    <a:solidFill>
                      <a:schemeClr val="tx1"/>
                    </a:solidFill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                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                         Conclusion: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D4969DE-0B42-48E3-ABF9-8D4446FB5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254" y="1366887"/>
                <a:ext cx="7824248" cy="5371920"/>
              </a:xfrm>
              <a:prstGeom prst="rect">
                <a:avLst/>
              </a:prstGeom>
              <a:blipFill>
                <a:blip r:embed="rId2"/>
                <a:stretch>
                  <a:fillRect l="-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00C6A14A-3286-46A4-B20D-5B0DF677A9A4}"/>
              </a:ext>
            </a:extLst>
          </p:cNvPr>
          <p:cNvSpPr/>
          <p:nvPr/>
        </p:nvSpPr>
        <p:spPr>
          <a:xfrm>
            <a:off x="4506012" y="4137688"/>
            <a:ext cx="2318994" cy="876693"/>
          </a:xfrm>
          <a:prstGeom prst="wedgeEllipseCallout">
            <a:avLst>
              <a:gd name="adj1" fmla="val -33554"/>
              <a:gd name="adj2" fmla="val 6787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You may have a question here, see next slide</a:t>
            </a:r>
          </a:p>
        </p:txBody>
      </p:sp>
    </p:spTree>
    <p:extLst>
      <p:ext uri="{BB962C8B-B14F-4D97-AF65-F5344CB8AC3E}">
        <p14:creationId xmlns:p14="http://schemas.microsoft.com/office/powerpoint/2010/main" val="2159577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C8F1F7D-40B5-4EEC-88AC-FEC645539F69}"/>
                  </a:ext>
                </a:extLst>
              </p:cNvPr>
              <p:cNvSpPr txBox="1"/>
              <p:nvPr/>
            </p:nvSpPr>
            <p:spPr>
              <a:xfrm>
                <a:off x="952106" y="735290"/>
                <a:ext cx="7154945" cy="3817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In the previous slide, you see that</a:t>
                </a:r>
              </a:p>
              <a:p>
                <a:r>
                  <a:rPr lang="en-US" dirty="0"/>
                  <a:t>    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⇒               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func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     </a:t>
                </a:r>
                <a:r>
                  <a:rPr lang="en-US" sz="1400" dirty="0">
                    <a:solidFill>
                      <a:srgbClr val="FF0000"/>
                    </a:solidFill>
                  </a:rPr>
                  <a:t>(using the fact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e>
                      <m:sup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e>
                      <m:sup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=1)</m:t>
                    </m:r>
                  </m:oMath>
                </a14:m>
                <a:endParaRPr lang="en-US" sz="1400" dirty="0">
                  <a:solidFill>
                    <a:srgbClr val="FF0000"/>
                  </a:solidFill>
                </a:endParaRPr>
              </a:p>
              <a:p>
                <a:endParaRPr lang="en-US" sz="1400" dirty="0">
                  <a:solidFill>
                    <a:srgbClr val="FF0000"/>
                  </a:solidFill>
                </a:endParaRPr>
              </a:p>
              <a:p>
                <a:endParaRPr lang="en-US" sz="1400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and you may wonder why we just take the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/>
                    </m:rad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 </a:t>
                </a:r>
                <a:r>
                  <a:rPr lang="en-US" dirty="0"/>
                  <a:t>but not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/>
                    </m:rad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It is because that when we define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/>
                  <a:t>, the range of this function is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/>
                  <a:t>, and in this range, the cosine function is positive, hence we only take the positive square root.</a:t>
                </a:r>
              </a:p>
              <a:p>
                <a:endParaRPr lang="en-US" b="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C8F1F7D-40B5-4EEC-88AC-FEC645539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106" y="735290"/>
                <a:ext cx="7154945" cy="3817392"/>
              </a:xfrm>
              <a:prstGeom prst="rect">
                <a:avLst/>
              </a:prstGeom>
              <a:blipFill>
                <a:blip r:embed="rId2"/>
                <a:stretch>
                  <a:fillRect l="-681" t="-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93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6604184-F4E5-463C-B536-F3CB74CBA811}"/>
              </a:ext>
            </a:extLst>
          </p:cNvPr>
          <p:cNvSpPr/>
          <p:nvPr/>
        </p:nvSpPr>
        <p:spPr>
          <a:xfrm>
            <a:off x="4817097" y="5043340"/>
            <a:ext cx="3308808" cy="5750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67986F-3005-46AC-AA9A-33F72A22B4FE}"/>
              </a:ext>
            </a:extLst>
          </p:cNvPr>
          <p:cNvSpPr/>
          <p:nvPr/>
        </p:nvSpPr>
        <p:spPr>
          <a:xfrm>
            <a:off x="895546" y="1159497"/>
            <a:ext cx="989815" cy="3110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EFD46A7-A6D9-4616-9408-E63510525399}"/>
                  </a:ext>
                </a:extLst>
              </p:cNvPr>
              <p:cNvSpPr txBox="1"/>
              <p:nvPr/>
            </p:nvSpPr>
            <p:spPr>
              <a:xfrm>
                <a:off x="857839" y="443060"/>
                <a:ext cx="7824248" cy="5442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One more example, how do we calculate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?</m:t>
                    </m:r>
                  </m:oMath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Solution: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         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           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then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b="0" dirty="0">
                    <a:solidFill>
                      <a:schemeClr val="tx1"/>
                    </a:solidFill>
                  </a:rPr>
                  <a:t>        and we can differentiate both sides of the equation using the implicit differentiation technique,</a:t>
                </a:r>
              </a:p>
              <a:p>
                <a:endParaRPr lang="en-US" dirty="0"/>
              </a:p>
              <a:p>
                <a:r>
                  <a:rPr lang="en-US" b="0" dirty="0">
                    <a:solidFill>
                      <a:schemeClr val="tx1"/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br>
                  <a:rPr lang="en-US" b="0" dirty="0">
                    <a:solidFill>
                      <a:schemeClr val="tx1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20F3E4EB-6DA7-4228-A69B-6F448CAB3074}" type="mathplaceholder"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⇒      </m:t>
                    </m:r>
                    <m:func>
                      <m:func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sec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func>
                  </m:oMath>
                </a14:m>
                <a:r>
                  <a:rPr lang="en-US" b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</a:t>
                </a:r>
                <a:br>
                  <a:rPr lang="en-US" b="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</a:br>
                <a:endParaRPr lang="en-US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⇒                  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𝑠𝑒𝑐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func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+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    </a:t>
                </a:r>
                <a:r>
                  <a:rPr lang="en-US" sz="1400" b="0" dirty="0">
                    <a:solidFill>
                      <a:srgbClr val="FF0000"/>
                    </a:solidFill>
                  </a:rPr>
                  <a:t>(using the fact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1+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sec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b="0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US" b="0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b="0" dirty="0">
                    <a:solidFill>
                      <a:schemeClr val="tx1"/>
                    </a:solidFill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                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 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                         Conclusion: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1+ 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EFD46A7-A6D9-4616-9408-E63510525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839" y="443060"/>
                <a:ext cx="7824248" cy="5442067"/>
              </a:xfrm>
              <a:prstGeom prst="rect">
                <a:avLst/>
              </a:prstGeom>
              <a:blipFill>
                <a:blip r:embed="rId2"/>
                <a:stretch>
                  <a:fillRect l="-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9041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894153-D73C-4ACB-815F-F6A40F9398E2}"/>
              </a:ext>
            </a:extLst>
          </p:cNvPr>
          <p:cNvSpPr/>
          <p:nvPr/>
        </p:nvSpPr>
        <p:spPr>
          <a:xfrm>
            <a:off x="3723588" y="5731621"/>
            <a:ext cx="126187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0AA04F-22E8-468C-8DA6-0EFC05821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" y="1852612"/>
            <a:ext cx="8601075" cy="31527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8BAAEC-6D91-4906-9F4E-62152943126E}"/>
              </a:ext>
            </a:extLst>
          </p:cNvPr>
          <p:cNvSpPr txBox="1"/>
          <p:nvPr/>
        </p:nvSpPr>
        <p:spPr>
          <a:xfrm>
            <a:off x="527903" y="895546"/>
            <a:ext cx="7720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is the list of all such derivatives, but you only need to remember the inverse sine and inverse tangent, they are the most commonly used.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3493DD-CD41-4B0B-93C3-39807C443155}"/>
              </a:ext>
            </a:extLst>
          </p:cNvPr>
          <p:cNvSpPr txBox="1"/>
          <p:nvPr/>
        </p:nvSpPr>
        <p:spPr>
          <a:xfrm>
            <a:off x="3723588" y="5731621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93783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A0B78D-C89A-47EA-9D7D-9CE243ACD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87" y="387594"/>
            <a:ext cx="7515225" cy="6667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FB17ADE-2457-479D-B3B3-CD11F14B8765}"/>
                  </a:ext>
                </a:extLst>
              </p:cNvPr>
              <p:cNvSpPr txBox="1"/>
              <p:nvPr/>
            </p:nvSpPr>
            <p:spPr>
              <a:xfrm>
                <a:off x="1032625" y="1359877"/>
                <a:ext cx="7642452" cy="5370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/>
                  <a:t>Implicit</a:t>
                </a:r>
                <a:r>
                  <a:rPr lang="en-US" dirty="0"/>
                  <a:t> is the opposite of Explicit.</a:t>
                </a:r>
              </a:p>
              <a:p>
                <a:endParaRPr lang="en-US" dirty="0"/>
              </a:p>
              <a:p>
                <a:r>
                  <a:rPr lang="en-US" dirty="0"/>
                  <a:t>In mathematics, an </a:t>
                </a:r>
                <a:r>
                  <a:rPr lang="en-US" u="sng" dirty="0"/>
                  <a:t>explicit function</a:t>
                </a:r>
                <a:r>
                  <a:rPr lang="en-US" dirty="0"/>
                  <a:t> is a function of the form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dirty="0"/>
                  <a:t>such as </a:t>
                </a:r>
              </a:p>
              <a:p>
                <a:endParaRPr lang="en-US" dirty="0"/>
              </a:p>
              <a:p>
                <a:r>
                  <a:rPr lang="en-US" dirty="0"/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+4,    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or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−7</m:t>
                            </m:r>
                          </m:e>
                        </m:rad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In other words, the letter </a:t>
                </a: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/>
                  <a:t> appears on the left of the equal sign by itself, and it will not appear on the right-hand side of the equal sign.</a:t>
                </a:r>
              </a:p>
              <a:p>
                <a:endParaRPr lang="en-US" dirty="0"/>
              </a:p>
              <a:p>
                <a:r>
                  <a:rPr lang="en-US" dirty="0"/>
                  <a:t>And if the function is explicit, then it is (relatively) easy to differentiate – we just differentiate with respect to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/>
                  <a:t> on both sides of the equality, such as </a:t>
                </a:r>
              </a:p>
              <a:p>
                <a:endParaRPr lang="en-US" dirty="0"/>
              </a:p>
              <a:p>
                <a:r>
                  <a:rPr lang="en-US" dirty="0"/>
                  <a:t>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r>
                  <a:rPr lang="en-US" dirty="0"/>
                  <a:t>Therefore,</a:t>
                </a:r>
              </a:p>
              <a:p>
                <a:r>
                  <a:rPr lang="en-US" dirty="0"/>
                  <a:t>    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FB17ADE-2457-479D-B3B3-CD11F14B87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625" y="1359877"/>
                <a:ext cx="7642452" cy="5370124"/>
              </a:xfrm>
              <a:prstGeom prst="rect">
                <a:avLst/>
              </a:prstGeom>
              <a:blipFill>
                <a:blip r:embed="rId3"/>
                <a:stretch>
                  <a:fillRect l="-638" t="-568" r="-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690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761305-90D1-49B8-856A-EFC13233B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882" y="2900110"/>
            <a:ext cx="2895600" cy="23336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3C17BA-ADA7-4BFE-9714-E733FC776DE9}"/>
                  </a:ext>
                </a:extLst>
              </p:cNvPr>
              <p:cNvSpPr txBox="1"/>
              <p:nvPr/>
            </p:nvSpPr>
            <p:spPr>
              <a:xfrm>
                <a:off x="891948" y="556369"/>
                <a:ext cx="7642452" cy="618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/>
                  <a:t>Implicit</a:t>
                </a:r>
                <a:r>
                  <a:rPr lang="en-US" dirty="0"/>
                  <a:t> function on the opposite, is a function that is not (or cannot be) expressed as the form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One good example is the folium of Descartes (first proposed by Rene </a:t>
                </a:r>
                <a:r>
                  <a:rPr lang="en-US" dirty="0">
                    <a:hlinkClick r:id="rId3" tooltip="Descartes"/>
                  </a:rPr>
                  <a:t>Descartes</a:t>
                </a:r>
                <a:r>
                  <a:rPr lang="en-US" dirty="0"/>
                  <a:t> in 1638, who is the one invented the rectangular co-ordinates).</a:t>
                </a:r>
              </a:p>
              <a:p>
                <a:endParaRPr lang="en-US" dirty="0"/>
              </a:p>
              <a:p>
                <a:r>
                  <a:rPr lang="en-US" dirty="0"/>
                  <a:t>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 curve looks like this,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It is true that this curve is the graph of any function, because it does not pass the vertical line test. </a:t>
                </a:r>
              </a:p>
              <a:p>
                <a:r>
                  <a:rPr lang="en-US" dirty="0"/>
                  <a:t>However, if we just consider a portion of this curve, such as the part in the 2</a:t>
                </a:r>
                <a:r>
                  <a:rPr lang="en-US" baseline="30000" dirty="0"/>
                  <a:t>nd</a:t>
                </a:r>
                <a:r>
                  <a:rPr lang="en-US" dirty="0"/>
                  <a:t> quadrant, then it is the graph of some function, hence we should be able to find the derivative of this function in this neighborhood.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3C17BA-ADA7-4BFE-9714-E733FC776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948" y="556369"/>
                <a:ext cx="7642452" cy="6186309"/>
              </a:xfrm>
              <a:prstGeom prst="rect">
                <a:avLst/>
              </a:prstGeom>
              <a:blipFill>
                <a:blip r:embed="rId4"/>
                <a:stretch>
                  <a:fillRect l="-638" t="-493" r="-957" b="-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2461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7B2582-DC9B-4CBC-9DFB-EBD484499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52" y="639011"/>
            <a:ext cx="2519363" cy="242217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B58857-D427-4C4B-A0D6-667F2777285A}"/>
                  </a:ext>
                </a:extLst>
              </p:cNvPr>
              <p:cNvSpPr txBox="1"/>
              <p:nvPr/>
            </p:nvSpPr>
            <p:spPr>
              <a:xfrm>
                <a:off x="3540368" y="611065"/>
                <a:ext cx="5132292" cy="3016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It is very difficult to solve for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en-US" dirty="0"/>
                  <a:t>from the equation </a:t>
                </a:r>
              </a:p>
              <a:p>
                <a:endParaRPr lang="en-US" dirty="0"/>
              </a:p>
              <a:p>
                <a:r>
                  <a:rPr lang="en-US" dirty="0"/>
                  <a:t>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even though it can be done, and somebody did it,</a:t>
                </a:r>
              </a:p>
              <a:p>
                <a:endParaRPr lang="en-US" dirty="0"/>
              </a:p>
              <a:p>
                <a:r>
                  <a:rPr lang="en-US" dirty="0"/>
                  <a:t>  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sz="1400" dirty="0"/>
                  <a:t>    (for just one part of the curve, we need other equations for other parts)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B58857-D427-4C4B-A0D6-667F27772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368" y="611065"/>
                <a:ext cx="5132292" cy="3016210"/>
              </a:xfrm>
              <a:prstGeom prst="rect">
                <a:avLst/>
              </a:prstGeom>
              <a:blipFill>
                <a:blip r:embed="rId3"/>
                <a:stretch>
                  <a:fillRect l="-1069" t="-1212" b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6D009AEB-6532-4FAB-8F80-DCDDA47583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1373" y="2332892"/>
            <a:ext cx="4905375" cy="4572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0A3159-6ED9-4222-A99F-219294ADA84C}"/>
                  </a:ext>
                </a:extLst>
              </p:cNvPr>
              <p:cNvSpPr txBox="1"/>
              <p:nvPr/>
            </p:nvSpPr>
            <p:spPr>
              <a:xfrm>
                <a:off x="587252" y="3698577"/>
                <a:ext cx="8439517" cy="2447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Obviously, this is not practical; no one likes to differentiate such a complicated function.</a:t>
                </a:r>
              </a:p>
              <a:p>
                <a:r>
                  <a:rPr lang="en-US" dirty="0"/>
                  <a:t>We need to learn how to find 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/d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/>
                  <a:t>without solving for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/>
                  <a:t> explicitly, and this method is officially called </a:t>
                </a:r>
                <a:r>
                  <a:rPr lang="en-US" dirty="0">
                    <a:solidFill>
                      <a:srgbClr val="FF0000"/>
                    </a:solidFill>
                  </a:rPr>
                  <a:t>Implicit differentiation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The idea is actually quite simple, provided that you have learned chain rule and product rule : we just differentiate both sides of the equality with respect to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x,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namely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(6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0A3159-6ED9-4222-A99F-219294ADA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52" y="3698577"/>
                <a:ext cx="8439517" cy="2447529"/>
              </a:xfrm>
              <a:prstGeom prst="rect">
                <a:avLst/>
              </a:prstGeom>
              <a:blipFill>
                <a:blip r:embed="rId5"/>
                <a:stretch>
                  <a:fillRect l="-578" t="-1496" b="-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6121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88FFA44-93B6-4F87-983E-1A6740ABD36F}"/>
                  </a:ext>
                </a:extLst>
              </p:cNvPr>
              <p:cNvSpPr/>
              <p:nvPr/>
            </p:nvSpPr>
            <p:spPr>
              <a:xfrm>
                <a:off x="1078521" y="99352"/>
                <a:ext cx="7432431" cy="64947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(6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Here we face the challenge of differentiating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dirty="0"/>
                  <a:t> and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dirty="0"/>
                  <a:t>. We have to treat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/>
                  <a:t> as a function of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/>
                  <a:t>, such sin(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/>
                  <a:t>), ln(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/>
                  <a:t>) </a:t>
                </a:r>
                <a:r>
                  <a:rPr lang="en-US" dirty="0" err="1"/>
                  <a:t>etc</a:t>
                </a:r>
                <a:r>
                  <a:rPr lang="en-US" dirty="0"/>
                  <a:t>, and then use chain rule and product rule,</a:t>
                </a:r>
              </a:p>
              <a:p>
                <a:r>
                  <a:rPr lang="en-US" dirty="0"/>
                  <a:t>in particular  </a:t>
                </a:r>
              </a:p>
              <a:p>
                <a:r>
                  <a:rPr lang="en-US" dirty="0"/>
                  <a:t>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according to chain rule.</a:t>
                </a:r>
              </a:p>
              <a:p>
                <a:endParaRPr lang="en-US" dirty="0"/>
              </a:p>
              <a:p>
                <a:r>
                  <a:rPr lang="en-US" dirty="0"/>
                  <a:t>And,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r>
                  <a:rPr lang="en-US" dirty="0"/>
                  <a:t>because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=1.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Therefore,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</m:d>
                  </m:oMath>
                </a14:m>
                <a:r>
                  <a:rPr lang="en-US" dirty="0"/>
                  <a:t>    can be rewritten as </a:t>
                </a:r>
              </a:p>
              <a:p>
                <a:endParaRPr lang="en-US" dirty="0"/>
              </a:p>
              <a:p>
                <a:r>
                  <a:rPr lang="en-US" dirty="0"/>
                  <a:t>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88FFA44-93B6-4F87-983E-1A6740ABD3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521" y="99352"/>
                <a:ext cx="7432431" cy="6494727"/>
              </a:xfrm>
              <a:prstGeom prst="rect">
                <a:avLst/>
              </a:prstGeom>
              <a:blipFill>
                <a:blip r:embed="rId2"/>
                <a:stretch>
                  <a:fillRect l="-738" r="-820" b="-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61D3F23E-CC7E-4948-B0AD-8D1EB059CD89}"/>
              </a:ext>
            </a:extLst>
          </p:cNvPr>
          <p:cNvSpPr txBox="1"/>
          <p:nvPr/>
        </p:nvSpPr>
        <p:spPr>
          <a:xfrm>
            <a:off x="1545996" y="904973"/>
            <a:ext cx="1553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Using the sum rule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35EE7E-F868-45C7-891F-A01578372684}"/>
              </a:ext>
            </a:extLst>
          </p:cNvPr>
          <p:cNvSpPr txBox="1"/>
          <p:nvPr/>
        </p:nvSpPr>
        <p:spPr>
          <a:xfrm>
            <a:off x="3902696" y="4609708"/>
            <a:ext cx="1085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Product rule</a:t>
            </a:r>
          </a:p>
        </p:txBody>
      </p:sp>
    </p:spTree>
    <p:extLst>
      <p:ext uri="{BB962C8B-B14F-4D97-AF65-F5344CB8AC3E}">
        <p14:creationId xmlns:p14="http://schemas.microsoft.com/office/powerpoint/2010/main" val="1066808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1C90F4C-8E84-46A0-9601-06598768108B}"/>
                  </a:ext>
                </a:extLst>
              </p:cNvPr>
              <p:cNvSpPr/>
              <p:nvPr/>
            </p:nvSpPr>
            <p:spPr>
              <a:xfrm>
                <a:off x="2665984" y="862187"/>
                <a:ext cx="2874185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1C90F4C-8E84-46A0-9601-0659876810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984" y="862187"/>
                <a:ext cx="2874185" cy="491288"/>
              </a:xfrm>
              <a:prstGeom prst="rect">
                <a:avLst/>
              </a:prstGeom>
              <a:blipFill>
                <a:blip r:embed="rId2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230680CA-73B4-43DC-A93D-1AF43E4962A9}"/>
              </a:ext>
            </a:extLst>
          </p:cNvPr>
          <p:cNvSpPr txBox="1"/>
          <p:nvPr/>
        </p:nvSpPr>
        <p:spPr>
          <a:xfrm>
            <a:off x="1014827" y="351692"/>
            <a:ext cx="3302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the new equation we have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EA4FBA1-99AC-43C7-A59E-5E280182BF84}"/>
                  </a:ext>
                </a:extLst>
              </p:cNvPr>
              <p:cNvSpPr txBox="1"/>
              <p:nvPr/>
            </p:nvSpPr>
            <p:spPr>
              <a:xfrm>
                <a:off x="1148862" y="1746738"/>
                <a:ext cx="7420707" cy="768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You can see that it has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we want, and we have to solve for it from the equation.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EA4FBA1-99AC-43C7-A59E-5E280182BF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862" y="1746738"/>
                <a:ext cx="7420707" cy="768287"/>
              </a:xfrm>
              <a:prstGeom prst="rect">
                <a:avLst/>
              </a:prstGeom>
              <a:blipFill>
                <a:blip r:embed="rId3"/>
                <a:stretch>
                  <a:fillRect l="-657" b="-1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DEB2661-FA96-42C0-A54A-5FDE21428477}"/>
                  </a:ext>
                </a:extLst>
              </p:cNvPr>
              <p:cNvSpPr/>
              <p:nvPr/>
            </p:nvSpPr>
            <p:spPr>
              <a:xfrm>
                <a:off x="1681247" y="2591407"/>
                <a:ext cx="7111062" cy="43669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</a:t>
                </a:r>
                <a:br>
                  <a:rPr lang="en-US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 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            this is what we are looking for!</a:t>
                </a:r>
              </a:p>
              <a:p>
                <a:endParaRPr lang="en-US" dirty="0"/>
              </a:p>
              <a:p>
                <a:r>
                  <a:rPr lang="en-US" dirty="0"/>
                  <a:t>Of course, this looks a bit strange -  it has the letter y on the right-hand side, but this is because the function is an implicit function.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DEB2661-FA96-42C0-A54A-5FDE214284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247" y="2591407"/>
                <a:ext cx="7111062" cy="4366965"/>
              </a:xfrm>
              <a:prstGeom prst="rect">
                <a:avLst/>
              </a:prstGeom>
              <a:blipFill>
                <a:blip r:embed="rId4"/>
                <a:stretch>
                  <a:fillRect l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4247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4B2397-DC85-4589-99D6-FB781DFF6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979" y="664552"/>
            <a:ext cx="2009775" cy="22955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B1F1F2B-D38F-4427-A374-0BB31E13190C}"/>
                  </a:ext>
                </a:extLst>
              </p:cNvPr>
              <p:cNvSpPr/>
              <p:nvPr/>
            </p:nvSpPr>
            <p:spPr>
              <a:xfrm>
                <a:off x="5041272" y="611093"/>
                <a:ext cx="2210990" cy="5642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B1F1F2B-D38F-4427-A374-0BB31E1319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272" y="611093"/>
                <a:ext cx="2210990" cy="5642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F4D32EB-5338-4488-86FF-55E2488B0C68}"/>
                  </a:ext>
                </a:extLst>
              </p:cNvPr>
              <p:cNvSpPr txBox="1"/>
              <p:nvPr/>
            </p:nvSpPr>
            <p:spPr>
              <a:xfrm>
                <a:off x="3283411" y="611093"/>
                <a:ext cx="5394159" cy="2740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Once we have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we can find the slope of the tangent to the curve at the point (3, 3) by simply substituting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=−1 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 picture on the left confirms that our answer is right.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F4D32EB-5338-4488-86FF-55E2488B0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411" y="611093"/>
                <a:ext cx="5394159" cy="2740174"/>
              </a:xfrm>
              <a:prstGeom prst="rect">
                <a:avLst/>
              </a:prstGeom>
              <a:blipFill>
                <a:blip r:embed="rId4"/>
                <a:stretch>
                  <a:fillRect l="-1018" t="-1111" r="-1018" b="-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1290297E-5988-489C-B4DE-D983E935D5AC}"/>
              </a:ext>
            </a:extLst>
          </p:cNvPr>
          <p:cNvGrpSpPr>
            <a:grpSpLocks noChangeAspect="1"/>
          </p:cNvGrpSpPr>
          <p:nvPr/>
        </p:nvGrpSpPr>
        <p:grpSpPr>
          <a:xfrm>
            <a:off x="311612" y="3861140"/>
            <a:ext cx="2974657" cy="2332308"/>
            <a:chOff x="2784047" y="2189963"/>
            <a:chExt cx="3966210" cy="310974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EC1B72A-C026-4E28-A2C6-49E9B9A90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84047" y="2189963"/>
              <a:ext cx="3966210" cy="188976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7CF34F5-9819-4D79-ADBA-C2BD050E59E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787857" y="3977640"/>
              <a:ext cx="3958590" cy="1322070"/>
            </a:xfrm>
            <a:prstGeom prst="rect">
              <a:avLst/>
            </a:prstGeom>
          </p:spPr>
        </p:pic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14341A44-536D-4883-8D38-9A6D89A39360}"/>
              </a:ext>
            </a:extLst>
          </p:cNvPr>
          <p:cNvSpPr/>
          <p:nvPr/>
        </p:nvSpPr>
        <p:spPr>
          <a:xfrm>
            <a:off x="2261351" y="4241413"/>
            <a:ext cx="27432" cy="27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925F2B8-6D3A-4ABB-B7C6-7BC9E04BE7E6}"/>
                  </a:ext>
                </a:extLst>
              </p:cNvPr>
              <p:cNvSpPr txBox="1"/>
              <p:nvPr/>
            </p:nvSpPr>
            <p:spPr>
              <a:xfrm>
                <a:off x="3666565" y="3861140"/>
                <a:ext cx="4679576" cy="1890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can do one more exercise, find the slope of the curve at the point (4/3, 8/3)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925F2B8-6D3A-4ABB-B7C6-7BC9E04BE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565" y="3861140"/>
                <a:ext cx="4679576" cy="1890454"/>
              </a:xfrm>
              <a:prstGeom prst="rect">
                <a:avLst/>
              </a:prstGeom>
              <a:blipFill>
                <a:blip r:embed="rId7"/>
                <a:stretch>
                  <a:fillRect l="-1042" t="-1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489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3D9BF2-CCC4-41AB-9C5F-2723657D0337}"/>
              </a:ext>
            </a:extLst>
          </p:cNvPr>
          <p:cNvSpPr txBox="1"/>
          <p:nvPr/>
        </p:nvSpPr>
        <p:spPr>
          <a:xfrm>
            <a:off x="2544522" y="1282045"/>
            <a:ext cx="40549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Intermission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8928F8-67AB-4CF7-AE36-015BB2567A7C}"/>
              </a:ext>
            </a:extLst>
          </p:cNvPr>
          <p:cNvSpPr txBox="1"/>
          <p:nvPr/>
        </p:nvSpPr>
        <p:spPr>
          <a:xfrm>
            <a:off x="2949875" y="3280528"/>
            <a:ext cx="3460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(Let’s take a 10 min break)</a:t>
            </a:r>
          </a:p>
        </p:txBody>
      </p:sp>
    </p:spTree>
    <p:extLst>
      <p:ext uri="{BB962C8B-B14F-4D97-AF65-F5344CB8AC3E}">
        <p14:creationId xmlns:p14="http://schemas.microsoft.com/office/powerpoint/2010/main" val="2109267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197E7F-5157-4BEF-BA87-5985F7E5FB6D}"/>
              </a:ext>
            </a:extLst>
          </p:cNvPr>
          <p:cNvSpPr txBox="1"/>
          <p:nvPr/>
        </p:nvSpPr>
        <p:spPr>
          <a:xfrm>
            <a:off x="1162756" y="733778"/>
            <a:ext cx="713996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More basic examples of implicit differentiation using the chain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7385FC-DD1D-49CA-A4DE-CB52DC9C4394}"/>
                  </a:ext>
                </a:extLst>
              </p:cNvPr>
              <p:cNvSpPr txBox="1"/>
              <p:nvPr/>
            </p:nvSpPr>
            <p:spPr>
              <a:xfrm>
                <a:off x="2161823" y="1868311"/>
                <a:ext cx="4013406" cy="5899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−1/2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rad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7385FC-DD1D-49CA-A4DE-CB52DC9C4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823" y="1868311"/>
                <a:ext cx="4013406" cy="589970"/>
              </a:xfrm>
              <a:prstGeom prst="rect">
                <a:avLst/>
              </a:prstGeom>
              <a:blipFill>
                <a:blip r:embed="rId2"/>
                <a:stretch>
                  <a:fillRect b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AB962EB-836D-4CB0-A181-100B20DDA049}"/>
                  </a:ext>
                </a:extLst>
              </p:cNvPr>
              <p:cNvSpPr txBox="1"/>
              <p:nvPr/>
            </p:nvSpPr>
            <p:spPr>
              <a:xfrm>
                <a:off x="3042355" y="3064933"/>
                <a:ext cx="1971372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AB962EB-836D-4CB0-A181-100B20DDA0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355" y="3064933"/>
                <a:ext cx="1971372" cy="525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D0B4EC-72AB-4016-8A84-CC71AAB3E03C}"/>
                  </a:ext>
                </a:extLst>
              </p:cNvPr>
              <p:cNvSpPr txBox="1"/>
              <p:nvPr/>
            </p:nvSpPr>
            <p:spPr>
              <a:xfrm>
                <a:off x="2442410" y="4197498"/>
                <a:ext cx="4259179" cy="13519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r>
                  <a:rPr lang="en-US" dirty="0"/>
                  <a:t>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10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+3</m:t>
                    </m:r>
                    <m:r>
                      <m:rPr>
                        <m:nor/>
                      </m:rPr>
                      <a:rPr lang="en-US" dirty="0"/>
                      <m:t>)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7D0B4EC-72AB-4016-8A84-CC71AAB3E0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410" y="4197498"/>
                <a:ext cx="4259179" cy="1351909"/>
              </a:xfrm>
              <a:prstGeom prst="rect">
                <a:avLst/>
              </a:prstGeom>
              <a:blipFill>
                <a:blip r:embed="rId4"/>
                <a:stretch>
                  <a:fillRect l="-1433" t="-905" r="-1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2631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1194</Words>
  <Application>Microsoft Office PowerPoint</Application>
  <PresentationFormat>On-screen Show (4:3)</PresentationFormat>
  <Paragraphs>169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Cary Lee</cp:lastModifiedBy>
  <cp:revision>70</cp:revision>
  <dcterms:created xsi:type="dcterms:W3CDTF">2019-07-17T20:21:10Z</dcterms:created>
  <dcterms:modified xsi:type="dcterms:W3CDTF">2020-03-16T21:11:21Z</dcterms:modified>
</cp:coreProperties>
</file>